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379" r:id="rId2"/>
    <p:sldId id="380" r:id="rId3"/>
    <p:sldId id="389" r:id="rId4"/>
    <p:sldId id="344" r:id="rId5"/>
    <p:sldId id="301" r:id="rId6"/>
    <p:sldId id="302" r:id="rId7"/>
    <p:sldId id="303" r:id="rId8"/>
    <p:sldId id="391" r:id="rId9"/>
    <p:sldId id="390" r:id="rId10"/>
    <p:sldId id="329" r:id="rId11"/>
    <p:sldId id="330" r:id="rId12"/>
    <p:sldId id="333" r:id="rId13"/>
    <p:sldId id="334" r:id="rId14"/>
    <p:sldId id="336" r:id="rId15"/>
    <p:sldId id="337" r:id="rId16"/>
    <p:sldId id="338" r:id="rId1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/>
    <p:restoredTop sz="88980" autoAdjust="0"/>
  </p:normalViewPr>
  <p:slideViewPr>
    <p:cSldViewPr>
      <p:cViewPr varScale="1">
        <p:scale>
          <a:sx n="98" d="100"/>
          <a:sy n="98" d="100"/>
        </p:scale>
        <p:origin x="170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0BC-8C03-7043-94BB-332B58B13141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73A9F-2281-F248-967B-CB5986E5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238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25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function</a:t>
            </a:r>
            <a:r>
              <a:rPr lang="en-US" baseline="0" dirty="0"/>
              <a:t> couldn't exist (easily) in C++.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8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CS360: Programming Languages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1730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C++ uses </a:t>
            </a:r>
            <a:r>
              <a:rPr lang="en-US" b="1" i="1" dirty="0"/>
              <a:t>static typing</a:t>
            </a:r>
            <a:r>
              <a:rPr lang="en-US" dirty="0"/>
              <a:t>: most code can be checked at compile-time to make sure rules involving types are not violated.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double(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n) 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return 2 * n;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uses </a:t>
            </a:r>
            <a:r>
              <a:rPr lang="en-US" b="1" i="1" dirty="0"/>
              <a:t>dynamic typing</a:t>
            </a:r>
            <a:r>
              <a:rPr lang="en-US" dirty="0"/>
              <a:t>: most code cannot be checked for type errors at compile-time; this has be delayed until run-time.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def</a:t>
            </a:r>
            <a:r>
              <a:rPr lang="en-US" dirty="0">
                <a:latin typeface="Courier"/>
                <a:cs typeface="Courier"/>
              </a:rPr>
              <a:t> double(n):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return 2 * 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Racket (like most Scheme or Lisp dialects) is dynamically typed.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Some characteristics of dynamic typing:</a:t>
            </a:r>
          </a:p>
          <a:p>
            <a:pPr lvl="1"/>
            <a:r>
              <a:rPr lang="en-US" dirty="0"/>
              <a:t>Values have types, but variables do not.</a:t>
            </a:r>
          </a:p>
          <a:p>
            <a:pPr lvl="2"/>
            <a:r>
              <a:rPr lang="en-US" dirty="0"/>
              <a:t>A variable can refer to different types during its lifetime.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Most type-error bugs cannot be found before the program is run, and not until the offending line of code is encountered.</a:t>
            </a:r>
          </a:p>
          <a:p>
            <a:pPr lvl="2"/>
            <a:r>
              <a:rPr lang="en-US" dirty="0"/>
              <a:t>Possible to write code with type errors that aren't discovered for a long time, if buried in code that isn't executed often.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Traditionally (but not always), dynamically-typed languages are interpreted, whereas statically-typed languages are compiled.</a:t>
            </a:r>
          </a:p>
        </p:txBody>
      </p:sp>
    </p:spTree>
    <p:extLst>
      <p:ext uri="{BB962C8B-B14F-4D97-AF65-F5344CB8AC3E}">
        <p14:creationId xmlns:p14="http://schemas.microsoft.com/office/powerpoint/2010/main" val="10747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"Manual" type-checking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Dynamically-typed languages often have some way for the programmer to discover the type of a variable.</a:t>
            </a:r>
          </a:p>
          <a:p>
            <a:r>
              <a:rPr lang="en-US" dirty="0"/>
              <a:t>In Racket (all of these return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r>
              <a:rPr lang="en-US" dirty="0"/>
              <a:t> 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r>
              <a:rPr lang="en-US" dirty="0"/>
              <a:t>):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number?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also </a:t>
            </a:r>
            <a:r>
              <a:rPr lang="en-US" b="1" dirty="0">
                <a:latin typeface="Courier"/>
                <a:cs typeface="Courier"/>
              </a:rPr>
              <a:t>integer?, rational?, real?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list?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pair?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string?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boolean</a:t>
            </a:r>
            <a:r>
              <a:rPr lang="en-US" b="1" dirty="0">
                <a:latin typeface="Courier"/>
                <a:cs typeface="Courier"/>
              </a:rPr>
              <a:t>?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Arial"/>
                <a:cs typeface="Arial"/>
              </a:rPr>
              <a:t>Enables a single function to do different things depending on the type of an argument.</a:t>
            </a:r>
          </a:p>
        </p:txBody>
      </p:sp>
    </p:spTree>
    <p:extLst>
      <p:ext uri="{BB962C8B-B14F-4D97-AF65-F5344CB8AC3E}">
        <p14:creationId xmlns:p14="http://schemas.microsoft.com/office/powerpoint/2010/main" val="9568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For "regular" list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r>
              <a:rPr lang="en-US" dirty="0">
                <a:latin typeface="Arial"/>
                <a:cs typeface="Arial"/>
              </a:rPr>
              <a:t> of the list.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For a list with possible nested lists…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the car of the list is a list…  	do what?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(car is not a list)…		do what?</a:t>
            </a:r>
          </a:p>
        </p:txBody>
      </p:sp>
    </p:spTree>
    <p:extLst>
      <p:ext uri="{BB962C8B-B14F-4D97-AF65-F5344CB8AC3E}">
        <p14:creationId xmlns:p14="http://schemas.microsoft.com/office/powerpoint/2010/main" val="12356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19" y="1600200"/>
            <a:ext cx="88241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(length-nested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</a:t>
            </a:r>
            <a:r>
              <a:rPr lang="en-US" sz="2400" b="1" dirty="0" err="1">
                <a:latin typeface="Courier"/>
                <a:cs typeface="Courier"/>
              </a:rPr>
              <a:t>cond</a:t>
            </a:r>
            <a:r>
              <a:rPr lang="en-US" sz="2400" b="1" dirty="0">
                <a:latin typeface="Courier"/>
                <a:cs typeface="Courier"/>
              </a:rPr>
              <a:t> ((null?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 0)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((list?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(+ (length-nested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   (length-nested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(#t (+ 1 (length-nested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))))))</a:t>
            </a:r>
          </a:p>
        </p:txBody>
      </p:sp>
    </p:spTree>
    <p:extLst>
      <p:ext uri="{BB962C8B-B14F-4D97-AF65-F5344CB8AC3E}">
        <p14:creationId xmlns:p14="http://schemas.microsoft.com/office/powerpoint/2010/main" val="142120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769"/>
          </a:xfrm>
        </p:spPr>
        <p:txBody>
          <a:bodyPr>
            <a:normAutofit/>
          </a:bodyPr>
          <a:lstStyle/>
          <a:p>
            <a:r>
              <a:rPr lang="en-US" dirty="0"/>
              <a:t>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7704"/>
            <a:ext cx="8077200" cy="4948296"/>
          </a:xfrm>
        </p:spPr>
        <p:txBody>
          <a:bodyPr>
            <a:normAutofit/>
          </a:bodyPr>
          <a:lstStyle/>
          <a:p>
            <a:r>
              <a:rPr lang="en-US" dirty="0"/>
              <a:t>In programming, a function has a side effect if it modifies some state or has an observable interaction with functions outside of itself (other functions or the outside world).</a:t>
            </a:r>
          </a:p>
          <a:p>
            <a:r>
              <a:rPr lang="en-US" dirty="0"/>
              <a:t>Mutation is an example of a side effect.</a:t>
            </a:r>
          </a:p>
          <a:p>
            <a:pPr lvl="1"/>
            <a:r>
              <a:rPr lang="en-US" dirty="0"/>
              <a:t>Also: printing to the screen, modifying files,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Functional programming (in Racket, Scheme, LISP) traditionally avoids side effects as much as possible.</a:t>
            </a:r>
          </a:p>
          <a:p>
            <a:pPr lvl="1"/>
            <a:r>
              <a:rPr lang="en-US" dirty="0"/>
              <a:t>Makes it much simpler to reason about how a program works.</a:t>
            </a:r>
          </a:p>
          <a:p>
            <a:pPr lvl="1"/>
            <a:r>
              <a:rPr lang="en-US" dirty="0"/>
              <a:t>Without side effects, calling a function with a fixed set of arguments is guaranteed to always return the same value.</a:t>
            </a:r>
          </a:p>
        </p:txBody>
      </p:sp>
    </p:spTree>
    <p:extLst>
      <p:ext uri="{BB962C8B-B14F-4D97-AF65-F5344CB8AC3E}">
        <p14:creationId xmlns:p14="http://schemas.microsoft.com/office/powerpoint/2010/main" val="187422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769"/>
          </a:xfrm>
        </p:spPr>
        <p:txBody>
          <a:bodyPr>
            <a:normAutofit/>
          </a:bodyPr>
          <a:lstStyle/>
          <a:p>
            <a:r>
              <a:rPr lang="en-US" dirty="0"/>
              <a:t>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1147704"/>
            <a:ext cx="8908815" cy="4948296"/>
          </a:xfrm>
        </p:spPr>
        <p:txBody>
          <a:bodyPr>
            <a:normAutofit/>
          </a:bodyPr>
          <a:lstStyle/>
          <a:p>
            <a:r>
              <a:rPr lang="en-US" dirty="0"/>
              <a:t>In Racket, function bodies may contain more than one expression, if the extra expressions </a:t>
            </a:r>
            <a:r>
              <a:rPr lang="en-US" b="1" i="1" dirty="0"/>
              <a:t>come first and are evaluated only for their side effects.</a:t>
            </a:r>
          </a:p>
          <a:p>
            <a:pPr lvl="1"/>
            <a:r>
              <a:rPr lang="en-US" dirty="0"/>
              <a:t>In "pure" functional programming, you don't have side effects.</a:t>
            </a:r>
          </a:p>
          <a:p>
            <a:pPr lvl="1"/>
            <a:r>
              <a:rPr lang="en-US" dirty="0"/>
              <a:t>But it's nice to have this facility at times.</a:t>
            </a:r>
          </a:p>
          <a:p>
            <a:pPr lvl="1"/>
            <a:r>
              <a:rPr lang="en-US" dirty="0"/>
              <a:t>For debugging, can use (</a:t>
            </a:r>
            <a:r>
              <a:rPr lang="en-US" dirty="0" err="1"/>
              <a:t>displayln</a:t>
            </a:r>
            <a:r>
              <a:rPr lang="en-US" dirty="0"/>
              <a:t> &lt;whatever&gt;) and (newline)</a:t>
            </a:r>
          </a:p>
          <a:p>
            <a:r>
              <a:rPr lang="en-US" dirty="0"/>
              <a:t>Example:</a:t>
            </a: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(length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  <a:br>
              <a:rPr lang="en-US" sz="2200" b="1" dirty="0"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displayln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b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	(if (null?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 0 (+ 1 (length (</a:t>
            </a:r>
            <a:r>
              <a:rPr lang="en-US" sz="2200" b="1" dirty="0" err="1">
                <a:latin typeface="Courier"/>
                <a:cs typeface="Courier"/>
              </a:rPr>
              <a:t>cdr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)))))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 cell: two-piece structure (like a 2-member class in Java)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Also called a pair.  left side called "car"; right side called "</a:t>
            </a:r>
            <a:r>
              <a:rPr lang="en-US" dirty="0" err="1"/>
              <a:t>cdr</a:t>
            </a:r>
            <a:r>
              <a:rPr lang="en-US" dirty="0"/>
              <a:t>"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e1 e2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/>
              <a:t>constructs a new cons cell (and returns it)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(car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/>
              <a:t>returns the car part of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dirty="0"/>
              <a:t>;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/>
              <a:t>returns the </a:t>
            </a:r>
            <a:r>
              <a:rPr lang="en-US" dirty="0" err="1"/>
              <a:t>cdr</a:t>
            </a:r>
            <a:r>
              <a:rPr lang="en-US" dirty="0"/>
              <a:t> of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</a:p>
          <a:p>
            <a:endParaRPr lang="en-US" b="1" i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'(v1 . v2) </a:t>
            </a:r>
            <a:r>
              <a:rPr lang="en-US" dirty="0">
                <a:ea typeface="Courier New" charset="0"/>
                <a:cs typeface="Courier New" charset="0"/>
              </a:rPr>
              <a:t>constructs a "literal" cons cell.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Drawing cons cells: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1 2)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1 (cons 2 3))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(cons 1 2) 3)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62000" y="1447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1447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846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Box-and-pointer notation with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to differentiating pairs from lists: lists never have dots in them.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. 2) </a:t>
            </a:r>
            <a:r>
              <a:rPr lang="en-US" dirty="0"/>
              <a:t>versus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2)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would you create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. 2) </a:t>
            </a:r>
            <a:r>
              <a:rPr lang="en-US" dirty="0"/>
              <a:t>with call(s) to cons?</a:t>
            </a:r>
          </a:p>
          <a:p>
            <a:endParaRPr lang="en-US" dirty="0"/>
          </a:p>
          <a:p>
            <a:r>
              <a:rPr lang="en-US" dirty="0"/>
              <a:t>How would you create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2) </a:t>
            </a:r>
            <a:r>
              <a:rPr lang="en-US" dirty="0"/>
              <a:t>with call(s) to cons?</a:t>
            </a:r>
          </a:p>
          <a:p>
            <a:endParaRPr lang="en-US" dirty="0"/>
          </a:p>
          <a:p>
            <a:r>
              <a:rPr lang="en-US" dirty="0"/>
              <a:t>What does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1 '(2 3)) </a:t>
            </a:r>
            <a:r>
              <a:rPr lang="en-US" dirty="0"/>
              <a:t>create?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does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'(1) '(2 3)) </a:t>
            </a:r>
            <a:r>
              <a:rPr lang="en-US" dirty="0"/>
              <a:t>create?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8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0010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Huge progress in two lectures on the core pieces of Racket:</a:t>
            </a:r>
          </a:p>
          <a:p>
            <a:r>
              <a:rPr lang="en-US" dirty="0">
                <a:cs typeface="Courier New" pitchFamily="49" charset="0"/>
              </a:rPr>
              <a:t>Variables 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variable expression)</a:t>
            </a:r>
          </a:p>
          <a:p>
            <a:r>
              <a:rPr lang="en-US" dirty="0">
                <a:cs typeface="Courier New" pitchFamily="49" charset="0"/>
              </a:rPr>
              <a:t>Functions</a:t>
            </a:r>
          </a:p>
          <a:p>
            <a:pPr lvl="1"/>
            <a:r>
              <a:rPr lang="en-US" dirty="0">
                <a:cs typeface="Courier New" pitchFamily="49" charset="0"/>
              </a:rPr>
              <a:t>Build: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(define (f x1 x2 …) e)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cs typeface="Courier New" pitchFamily="49" charset="0"/>
              </a:rPr>
              <a:t>Use: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(f e1 … en)</a:t>
            </a:r>
          </a:p>
          <a:p>
            <a:r>
              <a:rPr lang="en-US" dirty="0">
                <a:cs typeface="Courier New" pitchFamily="49" charset="0"/>
              </a:rPr>
              <a:t>Pairs</a:t>
            </a:r>
          </a:p>
          <a:p>
            <a:pPr lvl="1"/>
            <a:r>
              <a:rPr lang="en-US" dirty="0">
                <a:cs typeface="Courier New" pitchFamily="49" charset="0"/>
              </a:rPr>
              <a:t>Build:  </a:t>
            </a:r>
            <a:r>
              <a:rPr lang="en-US" b="1" dirty="0">
                <a:latin typeface="Courier"/>
                <a:cs typeface="Courier"/>
              </a:rPr>
              <a:t>(cons e1 e2)  </a:t>
            </a:r>
            <a:r>
              <a:rPr lang="en-US" dirty="0">
                <a:cs typeface="Courier New" pitchFamily="49" charset="0"/>
              </a:rPr>
              <a:t>OR   '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(v1 . v2)</a:t>
            </a:r>
          </a:p>
          <a:p>
            <a:pPr lvl="1"/>
            <a:r>
              <a:rPr lang="en-US" dirty="0">
                <a:cs typeface="Courier New" pitchFamily="49" charset="0"/>
              </a:rPr>
              <a:t>Use: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(car e),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e) </a:t>
            </a:r>
            <a:endParaRPr lang="en-US" dirty="0"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Lists</a:t>
            </a:r>
          </a:p>
          <a:p>
            <a:pPr lvl="1"/>
            <a:r>
              <a:rPr lang="en-US" dirty="0">
                <a:cs typeface="Courier New" pitchFamily="49" charset="0"/>
              </a:rPr>
              <a:t>Build: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'()  (cons e1 e2)  </a:t>
            </a:r>
            <a:r>
              <a:rPr lang="en-US" dirty="0">
                <a:latin typeface="Arial"/>
                <a:cs typeface="Arial"/>
              </a:rPr>
              <a:t>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 '(v1 v2 v3 …)</a:t>
            </a:r>
          </a:p>
          <a:p>
            <a:pPr marL="914400" lvl="2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(list e1 e2 …) (append e1 e2 …)</a:t>
            </a:r>
          </a:p>
          <a:p>
            <a:pPr lvl="1"/>
            <a:r>
              <a:rPr lang="en-US" dirty="0">
                <a:cs typeface="Courier New" pitchFamily="49" charset="0"/>
              </a:rPr>
              <a:t>Use:   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null? e)  (car e) 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e)</a:t>
            </a:r>
            <a:endParaRPr lang="en-US" dirty="0">
              <a:cs typeface="Courier New" pitchFamily="49" charset="0"/>
            </a:endParaRPr>
          </a:p>
          <a:p>
            <a:pPr lvl="1"/>
            <a:endParaRPr lang="en-US" dirty="0">
              <a:cs typeface="Courier New" pitchFamily="49" charset="0"/>
            </a:endParaRPr>
          </a:p>
          <a:p>
            <a:endParaRPr lang="en-US" dirty="0">
              <a:cs typeface="Courier New" pitchFamily="49" charset="0"/>
            </a:endParaRPr>
          </a:p>
          <a:p>
            <a:endParaRPr lang="en-US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dirty="0"/>
              <a:t>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two "if-then-else" expressions in Racket: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(if test e1 e2)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evaluates to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e1 </a:t>
            </a:r>
            <a:r>
              <a:rPr lang="en-US" dirty="0"/>
              <a:t>if test 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r>
              <a:rPr lang="en-US" dirty="0"/>
              <a:t>, otherwise evaluates to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e2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(test1 e1)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(test2 e2)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...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(#t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Courier New" charset="0"/>
                <a:cs typeface="Courier New" charset="0"/>
              </a:rPr>
              <a:t>evaluates to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e1</a:t>
            </a:r>
            <a:r>
              <a:rPr lang="en-US" dirty="0">
                <a:ea typeface="Courier New" charset="0"/>
                <a:cs typeface="Courier New" charset="0"/>
              </a:rPr>
              <a:t> if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test1 </a:t>
            </a:r>
            <a:r>
              <a:rPr lang="en-US" dirty="0">
                <a:ea typeface="Courier New" charset="0"/>
                <a:cs typeface="Courier New" charset="0"/>
              </a:rPr>
              <a:t>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endParaRPr lang="en-US" dirty="0"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Courier New" charset="0"/>
                <a:cs typeface="Courier New" charset="0"/>
              </a:rPr>
              <a:t>evaluates to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e2</a:t>
            </a:r>
            <a:r>
              <a:rPr lang="en-US" dirty="0">
                <a:ea typeface="Courier New" charset="0"/>
                <a:cs typeface="Courier New" charset="0"/>
              </a:rPr>
              <a:t> if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test2 </a:t>
            </a:r>
            <a:r>
              <a:rPr lang="en-US" dirty="0">
                <a:ea typeface="Courier New" charset="0"/>
                <a:cs typeface="Courier New" charset="0"/>
              </a:rPr>
              <a:t>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endParaRPr lang="en-US" dirty="0"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Courier New" charset="0"/>
                <a:cs typeface="Courier New" charset="0"/>
              </a:rPr>
              <a:t>(</a:t>
            </a:r>
            <a:r>
              <a:rPr lang="en-US" dirty="0" err="1">
                <a:ea typeface="Courier New" charset="0"/>
                <a:cs typeface="Courier New" charset="0"/>
              </a:rPr>
              <a:t>etc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Courier New" charset="0"/>
                <a:cs typeface="Courier New" charset="0"/>
              </a:rPr>
              <a:t>evaluates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dirty="0">
                <a:ea typeface="Courier New" charset="0"/>
                <a:cs typeface="Courier New" charset="0"/>
              </a:rPr>
              <a:t> if all prior tests are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endParaRPr lang="en-US" dirty="0"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Courier New" charset="0"/>
                <a:cs typeface="Courier New" charset="0"/>
              </a:rPr>
              <a:t>The last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r>
              <a:rPr lang="en-US" dirty="0">
                <a:ea typeface="Courier New" charset="0"/>
                <a:cs typeface="Courier New" charset="0"/>
              </a:rPr>
              <a:t> clause is optional, but is useful as an "else".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25478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nested lists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0100" y="1143000"/>
            <a:ext cx="75438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(length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(if (null?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0     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(+ 1 (length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0100" y="2743200"/>
            <a:ext cx="7543800" cy="2133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define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?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0)       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?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       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(+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       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))))       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(#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(+ 1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))))))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27158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/>
              <a:t>useful functions and reminders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495800"/>
          </a:xfrm>
        </p:spPr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(and e1 e2...)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(or e1 e2...)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(not expr)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e.g.,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(not (= a b))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(remainder x y)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returns remainder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dirty="0">
                <a:ea typeface="Courier New" charset="0"/>
                <a:cs typeface="Courier New" charset="0"/>
              </a:rPr>
              <a:t> divided by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</a:t>
            </a:r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Remember the differences between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cons</a:t>
            </a:r>
            <a:r>
              <a:rPr lang="en-US" dirty="0"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en-US" dirty="0">
                <a:ea typeface="Courier New" charset="0"/>
                <a:cs typeface="Courier New" charset="0"/>
              </a:rPr>
              <a:t>,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append</a:t>
            </a:r>
            <a:r>
              <a:rPr lang="en-US" dirty="0">
                <a:ea typeface="Courier New" charset="0"/>
                <a:cs typeface="Courier New" charset="0"/>
              </a:rPr>
              <a:t>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item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makes a new list with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item </a:t>
            </a:r>
            <a:r>
              <a:rPr lang="en-US" dirty="0">
                <a:ea typeface="Courier New" charset="0"/>
                <a:cs typeface="Courier New" charset="0"/>
              </a:rPr>
              <a:t>as the first element, and the items in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ea typeface="Courier New" charset="0"/>
                <a:cs typeface="Courier New" charset="0"/>
              </a:rPr>
              <a:t>as the rest of the list.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(list a b c...)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makes a new list of (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 b c...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(append lst1 lst2...)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makes a new list of the items inside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lst1</a:t>
            </a:r>
            <a:r>
              <a:rPr lang="en-US" dirty="0">
                <a:ea typeface="Courier New" charset="0"/>
                <a:cs typeface="Courier New" charset="0"/>
              </a:rPr>
              <a:t>, then the items inside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lst2</a:t>
            </a:r>
            <a:r>
              <a:rPr lang="en-US" dirty="0">
                <a:ea typeface="Courier New" charset="0"/>
                <a:cs typeface="Courier New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2013553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72CC-DEAE-E4FD-4562-CE0988C3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and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5320F-C500-FCA7-FE44-A8F5504DE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Syntax </a:t>
            </a:r>
            <a:r>
              <a:rPr lang="en-US" dirty="0"/>
              <a:t>are the “form rules” for a language</a:t>
            </a:r>
          </a:p>
          <a:p>
            <a:pPr lvl="1"/>
            <a:r>
              <a:rPr lang="en-US" dirty="0"/>
              <a:t>Can be thought of as grammar rules</a:t>
            </a:r>
          </a:p>
          <a:p>
            <a:pPr lvl="1"/>
            <a:r>
              <a:rPr lang="en-US" dirty="0"/>
              <a:t>Defines valid and invalid statements</a:t>
            </a:r>
          </a:p>
          <a:p>
            <a:pPr lvl="1"/>
            <a:r>
              <a:rPr lang="en-US" dirty="0"/>
              <a:t>Ex: </a:t>
            </a:r>
            <a:r>
              <a:rPr lang="en-US" b="1" dirty="0">
                <a:latin typeface="Courier New" charset="0"/>
                <a:cs typeface="Courier New" charset="0"/>
              </a:rPr>
              <a:t>round(x) </a:t>
            </a:r>
            <a:r>
              <a:rPr lang="en-US" dirty="0"/>
              <a:t>is good syntax in Python but bad syntax in Racket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Semantics </a:t>
            </a:r>
            <a:r>
              <a:rPr lang="en-US" dirty="0"/>
              <a:t>are the “meaning rules” for a language</a:t>
            </a:r>
          </a:p>
          <a:p>
            <a:pPr lvl="1"/>
            <a:r>
              <a:rPr lang="en-US" dirty="0"/>
              <a:t>Defines meaningful statements</a:t>
            </a:r>
          </a:p>
          <a:p>
            <a:pPr lvl="1"/>
            <a:r>
              <a:rPr lang="en-US" dirty="0"/>
              <a:t>Ex: </a:t>
            </a:r>
            <a:r>
              <a:rPr lang="en-US" b="1" dirty="0">
                <a:latin typeface="Courier New" charset="0"/>
                <a:cs typeface="Courier New" charset="0"/>
              </a:rPr>
              <a:t>(car (</a:t>
            </a:r>
            <a:r>
              <a:rPr lang="en-US" b="1" dirty="0" err="1">
                <a:latin typeface="Courier New" charset="0"/>
                <a:cs typeface="Courier New" charset="0"/>
              </a:rPr>
              <a:t>cdr</a:t>
            </a:r>
            <a:r>
              <a:rPr lang="en-US" b="1" dirty="0">
                <a:latin typeface="Courier New" charset="0"/>
                <a:cs typeface="Courier New" charset="0"/>
              </a:rPr>
              <a:t> pairs))</a:t>
            </a:r>
            <a:br>
              <a:rPr lang="en-US" b="1" dirty="0">
                <a:latin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cs typeface="Courier New" charset="0"/>
              </a:rPr>
              <a:t>   (</a:t>
            </a:r>
            <a:r>
              <a:rPr lang="en-US" b="1" dirty="0" err="1">
                <a:latin typeface="Courier New" charset="0"/>
                <a:cs typeface="Courier New" charset="0"/>
              </a:rPr>
              <a:t>cdr</a:t>
            </a:r>
            <a:r>
              <a:rPr lang="en-US" b="1" dirty="0">
                <a:latin typeface="Courier New" charset="0"/>
                <a:cs typeface="Courier New" charset="0"/>
              </a:rPr>
              <a:t> (car pairs))  </a:t>
            </a:r>
          </a:p>
          <a:p>
            <a:pPr lvl="1"/>
            <a:r>
              <a:rPr lang="en-US" dirty="0"/>
              <a:t>Same exact syntax (nested functions), wildly different meanings</a:t>
            </a:r>
          </a:p>
        </p:txBody>
      </p:sp>
    </p:spTree>
    <p:extLst>
      <p:ext uri="{BB962C8B-B14F-4D97-AF65-F5344CB8AC3E}">
        <p14:creationId xmlns:p14="http://schemas.microsoft.com/office/powerpoint/2010/main" val="357943446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659D-0A3A-3A0A-FD42-264B9A5B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vs Compiled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2436A-7E19-323D-65A6-090A8F45A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Compiled languages are translated “all at once” into machine code by a special program called the compiler, to be executed later</a:t>
            </a:r>
          </a:p>
          <a:p>
            <a:pPr lvl="1"/>
            <a:r>
              <a:rPr lang="en-US" dirty="0"/>
              <a:t>Generally faster</a:t>
            </a:r>
          </a:p>
          <a:p>
            <a:pPr lvl="1"/>
            <a:r>
              <a:rPr lang="en-US" dirty="0"/>
              <a:t>Source code stays private</a:t>
            </a:r>
          </a:p>
          <a:p>
            <a:pPr lvl="1"/>
            <a:r>
              <a:rPr lang="en-US" dirty="0"/>
              <a:t>Probably won’t work across platforms</a:t>
            </a:r>
          </a:p>
          <a:p>
            <a:endParaRPr lang="en-US" dirty="0"/>
          </a:p>
          <a:p>
            <a:r>
              <a:rPr lang="en-US" dirty="0"/>
              <a:t>Interpreted languages are translated “line by line” into machine code and executed by a special program called the interpreter</a:t>
            </a:r>
          </a:p>
          <a:p>
            <a:pPr lvl="1"/>
            <a:r>
              <a:rPr lang="en-US" dirty="0"/>
              <a:t>Generally slower</a:t>
            </a:r>
          </a:p>
          <a:p>
            <a:pPr lvl="1"/>
            <a:r>
              <a:rPr lang="en-US" dirty="0"/>
              <a:t>Source code is usually public</a:t>
            </a:r>
          </a:p>
          <a:p>
            <a:pPr lvl="1"/>
            <a:r>
              <a:rPr lang="en-US" dirty="0"/>
              <a:t>Requires end user to have the </a:t>
            </a:r>
            <a:r>
              <a:rPr lang="en-US" dirty="0" err="1"/>
              <a:t>interpeter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3242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66593</TotalTime>
  <Words>1360</Words>
  <Application>Microsoft Office PowerPoint</Application>
  <PresentationFormat>On-screen Show (4:3)</PresentationFormat>
  <Paragraphs>157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Courier</vt:lpstr>
      <vt:lpstr>Courier New</vt:lpstr>
      <vt:lpstr>Times New Roman</vt:lpstr>
      <vt:lpstr>dan_design_template</vt:lpstr>
      <vt:lpstr>CS 360  Programming Languages Day 3</vt:lpstr>
      <vt:lpstr>Review</vt:lpstr>
      <vt:lpstr>Box-and-pointer notation with lists</vt:lpstr>
      <vt:lpstr>Review</vt:lpstr>
      <vt:lpstr>The cond expression</vt:lpstr>
      <vt:lpstr>Processing nested lists</vt:lpstr>
      <vt:lpstr>Other useful functions and reminders</vt:lpstr>
      <vt:lpstr>Syntax and Semantics</vt:lpstr>
      <vt:lpstr>Interpreted vs Compiled Languages</vt:lpstr>
      <vt:lpstr>Types</vt:lpstr>
      <vt:lpstr>Dynamic typing</vt:lpstr>
      <vt:lpstr>"Manual" type-checking</vt:lpstr>
      <vt:lpstr>Length of a list vs length of nested lists</vt:lpstr>
      <vt:lpstr>Length of a list vs length of nested lists</vt:lpstr>
      <vt:lpstr>Side effects</vt:lpstr>
      <vt:lpstr>Side effects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King_Jace</cp:lastModifiedBy>
  <cp:revision>985</cp:revision>
  <dcterms:created xsi:type="dcterms:W3CDTF">2009-03-13T20:43:19Z</dcterms:created>
  <dcterms:modified xsi:type="dcterms:W3CDTF">2026-01-20T21:30:27Z</dcterms:modified>
</cp:coreProperties>
</file>